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Lst>
  <p:sldIdLst>
    <p:sldId id="256" r:id="rId2"/>
    <p:sldId id="257" r:id="rId3"/>
    <p:sldId id="258" r:id="rId4"/>
    <p:sldId id="259" r:id="rId5"/>
    <p:sldId id="261" r:id="rId6"/>
    <p:sldId id="262" r:id="rId7"/>
    <p:sldId id="263" r:id="rId8"/>
    <p:sldId id="264" r:id="rId9"/>
    <p:sldId id="265" r:id="rId10"/>
    <p:sldId id="266" r:id="rId11"/>
    <p:sldId id="267" r:id="rId12"/>
    <p:sldId id="273" r:id="rId13"/>
    <p:sldId id="272" r:id="rId14"/>
    <p:sldId id="260" r:id="rId15"/>
    <p:sldId id="270"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D73"/>
    <a:srgbClr val="4B09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[solved project 2.xlsx]avg vs gen vs dep!PivotTable6</c:name>
    <c:fmtId val="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Average Hourly rate of Male Research Scientist</a:t>
            </a:r>
          </a:p>
          <a:p>
            <a:pPr>
              <a:defRPr/>
            </a:pP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'avg vs gen vs dep'!$A$4</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'avg vs gen vs dep'!$A$5</c:f>
              <c:strCache>
                <c:ptCount val="1"/>
                <c:pt idx="0">
                  <c:v>Total</c:v>
                </c:pt>
              </c:strCache>
            </c:strRef>
          </c:cat>
          <c:val>
            <c:numRef>
              <c:f>'avg vs gen vs dep'!$A$5</c:f>
              <c:numCache>
                <c:formatCode>0.00</c:formatCode>
                <c:ptCount val="1"/>
                <c:pt idx="0">
                  <c:v>114.44689069138664</c:v>
                </c:pt>
              </c:numCache>
            </c:numRef>
          </c:val>
          <c:extLst>
            <c:ext xmlns:c16="http://schemas.microsoft.com/office/drawing/2014/chart" uri="{C3380CC4-5D6E-409C-BE32-E72D297353CC}">
              <c16:uniqueId val="{00000000-6388-4939-83EE-2C4470C5BE29}"/>
            </c:ext>
          </c:extLst>
        </c:ser>
        <c:dLbls>
          <c:dLblPos val="outEnd"/>
          <c:showLegendKey val="0"/>
          <c:showVal val="1"/>
          <c:showCatName val="0"/>
          <c:showSerName val="0"/>
          <c:showPercent val="0"/>
          <c:showBubbleSize val="0"/>
        </c:dLbls>
        <c:gapWidth val="100"/>
        <c:overlap val="-24"/>
        <c:axId val="261387391"/>
        <c:axId val="261386431"/>
      </c:barChart>
      <c:catAx>
        <c:axId val="26138739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1386431"/>
        <c:crosses val="autoZero"/>
        <c:auto val="1"/>
        <c:lblAlgn val="ctr"/>
        <c:lblOffset val="100"/>
        <c:noMultiLvlLbl val="0"/>
      </c:catAx>
      <c:valAx>
        <c:axId val="261386431"/>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61387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AFBE86-F4C6-4F17-A298-385AA4523CC1}" type="datetimeFigureOut">
              <a:rPr lang="en-IN" smtClean="0"/>
              <a:t>29-07-2023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1772736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FBE86-F4C6-4F17-A298-385AA4523CC1}" type="datetimeFigureOut">
              <a:rPr lang="en-IN" smtClean="0"/>
              <a:t>29-07-2023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431378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FBE86-F4C6-4F17-A298-385AA4523CC1}" type="datetimeFigureOut">
              <a:rPr lang="en-IN" smtClean="0"/>
              <a:t>29-07-2023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1867237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FBE86-F4C6-4F17-A298-385AA4523CC1}" type="datetimeFigureOut">
              <a:rPr lang="en-IN" smtClean="0"/>
              <a:t>29-07-2023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6A828-8F21-41E8-8754-2A70194FDEAE}"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05960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FBE86-F4C6-4F17-A298-385AA4523CC1}" type="datetimeFigureOut">
              <a:rPr lang="en-IN" smtClean="0"/>
              <a:t>29-07-2023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1393810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AFBE86-F4C6-4F17-A298-385AA4523CC1}" type="datetimeFigureOut">
              <a:rPr lang="en-IN" smtClean="0"/>
              <a:t>29-07-2023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2478140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AFBE86-F4C6-4F17-A298-385AA4523CC1}" type="datetimeFigureOut">
              <a:rPr lang="en-IN" smtClean="0"/>
              <a:t>29-07-2023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1936269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FBE86-F4C6-4F17-A298-385AA4523CC1}" type="datetimeFigureOut">
              <a:rPr lang="en-IN" smtClean="0"/>
              <a:t>29-07-2023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82371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FBE86-F4C6-4F17-A298-385AA4523CC1}" type="datetimeFigureOut">
              <a:rPr lang="en-IN" smtClean="0"/>
              <a:t>29-07-2023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4234015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FBE86-F4C6-4F17-A298-385AA4523CC1}" type="datetimeFigureOut">
              <a:rPr lang="en-IN" smtClean="0"/>
              <a:t>29-07-2023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2511213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AFBE86-F4C6-4F17-A298-385AA4523CC1}" type="datetimeFigureOut">
              <a:rPr lang="en-IN" smtClean="0"/>
              <a:t>29-07-2023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3971871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AFBE86-F4C6-4F17-A298-385AA4523CC1}" type="datetimeFigureOut">
              <a:rPr lang="en-IN" smtClean="0"/>
              <a:t>29-07-2023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251328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AFBE86-F4C6-4F17-A298-385AA4523CC1}" type="datetimeFigureOut">
              <a:rPr lang="en-IN" smtClean="0"/>
              <a:t>29-07-2023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872232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AFBE86-F4C6-4F17-A298-385AA4523CC1}" type="datetimeFigureOut">
              <a:rPr lang="en-IN" smtClean="0"/>
              <a:t>29-07-2023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2036560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AFBE86-F4C6-4F17-A298-385AA4523CC1}" type="datetimeFigureOut">
              <a:rPr lang="en-IN" smtClean="0"/>
              <a:t>29-07-2023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109748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AFBE86-F4C6-4F17-A298-385AA4523CC1}" type="datetimeFigureOut">
              <a:rPr lang="en-IN" smtClean="0"/>
              <a:t>29-07-2023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978385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AFBE86-F4C6-4F17-A298-385AA4523CC1}" type="datetimeFigureOut">
              <a:rPr lang="en-IN" smtClean="0"/>
              <a:t>29-07-2023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C6A828-8F21-41E8-8754-2A70194FDEAE}" type="slidenum">
              <a:rPr lang="en-IN" smtClean="0"/>
              <a:t>‹#›</a:t>
            </a:fld>
            <a:endParaRPr lang="en-IN"/>
          </a:p>
        </p:txBody>
      </p:sp>
    </p:spTree>
    <p:extLst>
      <p:ext uri="{BB962C8B-B14F-4D97-AF65-F5344CB8AC3E}">
        <p14:creationId xmlns:p14="http://schemas.microsoft.com/office/powerpoint/2010/main" val="63724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EAFBE86-F4C6-4F17-A298-385AA4523CC1}" type="datetimeFigureOut">
              <a:rPr lang="en-IN" smtClean="0"/>
              <a:t>29-07-2023</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DC6A828-8F21-41E8-8754-2A70194FDEAE}" type="slidenum">
              <a:rPr lang="en-IN" smtClean="0"/>
              <a:t>‹#›</a:t>
            </a:fld>
            <a:endParaRPr lang="en-IN"/>
          </a:p>
        </p:txBody>
      </p:sp>
    </p:spTree>
    <p:extLst>
      <p:ext uri="{BB962C8B-B14F-4D97-AF65-F5344CB8AC3E}">
        <p14:creationId xmlns:p14="http://schemas.microsoft.com/office/powerpoint/2010/main" val="109845648"/>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8D69-0285-0D3F-53FE-4C32F62A922E}"/>
              </a:ext>
            </a:extLst>
          </p:cNvPr>
          <p:cNvSpPr>
            <a:spLocks noGrp="1"/>
          </p:cNvSpPr>
          <p:nvPr>
            <p:ph type="title"/>
          </p:nvPr>
        </p:nvSpPr>
        <p:spPr/>
        <p:txBody>
          <a:bodyPr>
            <a:normAutofit fontScale="90000"/>
          </a:bodyPr>
          <a:lstStyle/>
          <a:p>
            <a:pPr algn="ctr"/>
            <a:r>
              <a:rPr lang="en-US" sz="4900" b="1" dirty="0"/>
              <a:t>HR Analytics</a:t>
            </a:r>
            <a:br>
              <a:rPr lang="en-US" dirty="0"/>
            </a:br>
            <a:r>
              <a:rPr lang="en-US" sz="1800" b="1" dirty="0"/>
              <a:t>Data Analyst P-186</a:t>
            </a:r>
            <a:br>
              <a:rPr lang="en-IN" dirty="0"/>
            </a:br>
            <a:endParaRPr lang="en-IN" dirty="0"/>
          </a:p>
        </p:txBody>
      </p:sp>
      <p:sp>
        <p:nvSpPr>
          <p:cNvPr id="3" name="Subtitle 2">
            <a:extLst>
              <a:ext uri="{FF2B5EF4-FFF2-40B4-BE49-F238E27FC236}">
                <a16:creationId xmlns:a16="http://schemas.microsoft.com/office/drawing/2014/main" id="{D5AEBD0E-0266-EC02-EC1E-4513D2C2A2FF}"/>
              </a:ext>
            </a:extLst>
          </p:cNvPr>
          <p:cNvSpPr>
            <a:spLocks noGrp="1"/>
          </p:cNvSpPr>
          <p:nvPr>
            <p:ph sz="half" idx="1"/>
          </p:nvPr>
        </p:nvSpPr>
        <p:spPr>
          <a:xfrm>
            <a:off x="792497" y="1989040"/>
            <a:ext cx="5060497" cy="4058750"/>
          </a:xfrm>
        </p:spPr>
        <p:txBody>
          <a:bodyPr>
            <a:normAutofit fontScale="92500" lnSpcReduction="10000"/>
          </a:bodyPr>
          <a:lstStyle/>
          <a:p>
            <a:pPr marL="0" indent="0">
              <a:buNone/>
            </a:pPr>
            <a:endParaRPr lang="en-US" dirty="0"/>
          </a:p>
          <a:p>
            <a:pPr marL="0" indent="0">
              <a:buNone/>
            </a:pPr>
            <a:r>
              <a:rPr lang="en-US" sz="2400" b="1" dirty="0">
                <a:latin typeface="Arial Black" panose="020B0A04020102020204" pitchFamily="34" charset="0"/>
              </a:rPr>
              <a:t>Mentor : </a:t>
            </a:r>
            <a:r>
              <a:rPr lang="en-US" b="1" dirty="0"/>
              <a:t>Shruti Nigam</a:t>
            </a:r>
          </a:p>
          <a:p>
            <a:pPr marL="0" indent="0">
              <a:buNone/>
            </a:pPr>
            <a:endParaRPr lang="en-US" dirty="0"/>
          </a:p>
          <a:p>
            <a:pPr marL="0" indent="0">
              <a:buNone/>
            </a:pPr>
            <a:r>
              <a:rPr lang="en-US" b="1" dirty="0">
                <a:latin typeface="Arial Black" panose="020B0A04020102020204" pitchFamily="34" charset="0"/>
              </a:rPr>
              <a:t>Group No. : </a:t>
            </a:r>
            <a:r>
              <a:rPr lang="en-US" b="1" dirty="0"/>
              <a:t>2</a:t>
            </a:r>
          </a:p>
          <a:p>
            <a:pPr marL="0" indent="0">
              <a:buNone/>
            </a:pPr>
            <a:r>
              <a:rPr lang="en-US" b="1" dirty="0">
                <a:latin typeface="Arial Black" panose="020B0A04020102020204" pitchFamily="34" charset="0"/>
              </a:rPr>
              <a:t>Group Members : </a:t>
            </a:r>
          </a:p>
          <a:p>
            <a:pPr>
              <a:buFont typeface="Wingdings" panose="05000000000000000000" pitchFamily="2" charset="2"/>
              <a:buChar char="Ø"/>
            </a:pPr>
            <a:r>
              <a:rPr lang="en-US" dirty="0"/>
              <a:t> Anand Shamrao </a:t>
            </a:r>
            <a:r>
              <a:rPr lang="en-US" dirty="0" err="1"/>
              <a:t>Bhoir</a:t>
            </a:r>
            <a:r>
              <a:rPr lang="en-US" dirty="0"/>
              <a:t> </a:t>
            </a:r>
          </a:p>
          <a:p>
            <a:pPr>
              <a:buFont typeface="Wingdings" panose="05000000000000000000" pitchFamily="2" charset="2"/>
              <a:buChar char="Ø"/>
            </a:pPr>
            <a:r>
              <a:rPr lang="en-US" dirty="0"/>
              <a:t> Naveen</a:t>
            </a:r>
          </a:p>
          <a:p>
            <a:pPr>
              <a:buFont typeface="Wingdings" panose="05000000000000000000" pitchFamily="2" charset="2"/>
              <a:buChar char="Ø"/>
            </a:pPr>
            <a:r>
              <a:rPr lang="en-US" dirty="0"/>
              <a:t> Suhas</a:t>
            </a:r>
          </a:p>
          <a:p>
            <a:pPr>
              <a:buFont typeface="Wingdings" panose="05000000000000000000" pitchFamily="2" charset="2"/>
              <a:buChar char="Ø"/>
            </a:pPr>
            <a:r>
              <a:rPr lang="en-US" dirty="0"/>
              <a:t> Mohammed Arfath</a:t>
            </a:r>
          </a:p>
          <a:p>
            <a:pPr>
              <a:buFont typeface="Wingdings" panose="05000000000000000000" pitchFamily="2" charset="2"/>
              <a:buChar char="Ø"/>
            </a:pPr>
            <a:r>
              <a:rPr lang="en-IN" dirty="0"/>
              <a:t> Nilesh</a:t>
            </a:r>
          </a:p>
        </p:txBody>
      </p:sp>
      <p:pic>
        <p:nvPicPr>
          <p:cNvPr id="8" name="Content Placeholder 7">
            <a:extLst>
              <a:ext uri="{FF2B5EF4-FFF2-40B4-BE49-F238E27FC236}">
                <a16:creationId xmlns:a16="http://schemas.microsoft.com/office/drawing/2014/main" id="{4E211621-5657-BBB4-FC9D-B2C95BA37A18}"/>
              </a:ext>
            </a:extLst>
          </p:cNvPr>
          <p:cNvPicPr>
            <a:picLocks noGrp="1" noChangeAspect="1"/>
          </p:cNvPicPr>
          <p:nvPr>
            <p:ph sz="half" idx="2"/>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6927" y="447869"/>
            <a:ext cx="2304305" cy="1119673"/>
          </a:xfrm>
        </p:spPr>
      </p:pic>
      <p:pic>
        <p:nvPicPr>
          <p:cNvPr id="5" name="Picture 4">
            <a:extLst>
              <a:ext uri="{FF2B5EF4-FFF2-40B4-BE49-F238E27FC236}">
                <a16:creationId xmlns:a16="http://schemas.microsoft.com/office/drawing/2014/main" id="{78572EBC-2B4A-1F11-9976-4895DFC7D38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5057191" y="1989040"/>
            <a:ext cx="6652727" cy="4058750"/>
          </a:xfrm>
          <a:prstGeom prst="rect">
            <a:avLst/>
          </a:prstGeom>
          <a:ln w="34925">
            <a:noFill/>
          </a:ln>
          <a:effectLst>
            <a:outerShdw blurRad="44450" dist="27940" dir="5400000" algn="ctr">
              <a:srgbClr val="000000">
                <a:alpha val="32000"/>
              </a:srgbClr>
            </a:outerShdw>
          </a:effectLst>
          <a:scene3d>
            <a:camera prst="perspectiveLeft"/>
            <a:lightRig rig="balanced" dir="t">
              <a:rot lat="0" lon="0" rev="8700000"/>
            </a:lightRig>
          </a:scene3d>
          <a:sp3d>
            <a:bevelT w="190500" h="38100"/>
          </a:sp3d>
        </p:spPr>
      </p:pic>
    </p:spTree>
    <p:extLst>
      <p:ext uri="{BB962C8B-B14F-4D97-AF65-F5344CB8AC3E}">
        <p14:creationId xmlns:p14="http://schemas.microsoft.com/office/powerpoint/2010/main" val="3260141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3C52E8-82CE-F99A-88CD-20E7EB35A9B8}"/>
              </a:ext>
            </a:extLst>
          </p:cNvPr>
          <p:cNvSpPr>
            <a:spLocks noGrp="1"/>
          </p:cNvSpPr>
          <p:nvPr>
            <p:ph type="title"/>
          </p:nvPr>
        </p:nvSpPr>
        <p:spPr>
          <a:xfrm>
            <a:off x="92031" y="0"/>
            <a:ext cx="12007938" cy="774441"/>
          </a:xfrm>
        </p:spPr>
        <p:txBody>
          <a:bodyPr/>
          <a:lstStyle/>
          <a:p>
            <a:r>
              <a:rPr lang="en-IN" b="1" dirty="0"/>
              <a:t>Tableau Dashboard</a:t>
            </a:r>
          </a:p>
        </p:txBody>
      </p:sp>
      <p:pic>
        <p:nvPicPr>
          <p:cNvPr id="11" name="Picture 10">
            <a:extLst>
              <a:ext uri="{FF2B5EF4-FFF2-40B4-BE49-F238E27FC236}">
                <a16:creationId xmlns:a16="http://schemas.microsoft.com/office/drawing/2014/main" id="{AA133315-89E5-3C47-696D-39DE78278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31" y="774442"/>
            <a:ext cx="12007938" cy="6083558"/>
          </a:xfrm>
          <a:prstGeom prst="rect">
            <a:avLst/>
          </a:prstGeom>
        </p:spPr>
      </p:pic>
      <p:pic>
        <p:nvPicPr>
          <p:cNvPr id="13" name="Picture 12">
            <a:extLst>
              <a:ext uri="{FF2B5EF4-FFF2-40B4-BE49-F238E27FC236}">
                <a16:creationId xmlns:a16="http://schemas.microsoft.com/office/drawing/2014/main" id="{D75524EF-E636-2363-FC86-9EACAC45A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34" y="-307910"/>
            <a:ext cx="2752531" cy="1287624"/>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7580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A3036-25CE-61AB-E6FE-6B4A24CC9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327" y="0"/>
            <a:ext cx="7977673" cy="3429000"/>
          </a:xfrm>
          <a:prstGeom prst="rect">
            <a:avLst/>
          </a:prstGeom>
        </p:spPr>
      </p:pic>
      <p:pic>
        <p:nvPicPr>
          <p:cNvPr id="5" name="Picture 4">
            <a:extLst>
              <a:ext uri="{FF2B5EF4-FFF2-40B4-BE49-F238E27FC236}">
                <a16:creationId xmlns:a16="http://schemas.microsoft.com/office/drawing/2014/main" id="{14B998C0-60F3-850A-0EE9-602B78492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29000"/>
            <a:ext cx="7800392" cy="3429000"/>
          </a:xfrm>
          <a:prstGeom prst="rect">
            <a:avLst/>
          </a:prstGeom>
        </p:spPr>
      </p:pic>
      <p:sp>
        <p:nvSpPr>
          <p:cNvPr id="7" name="Title 6">
            <a:extLst>
              <a:ext uri="{FF2B5EF4-FFF2-40B4-BE49-F238E27FC236}">
                <a16:creationId xmlns:a16="http://schemas.microsoft.com/office/drawing/2014/main" id="{B012074E-33D1-3BAD-4D2A-FD286942A6E5}"/>
              </a:ext>
            </a:extLst>
          </p:cNvPr>
          <p:cNvSpPr>
            <a:spLocks noGrp="1"/>
          </p:cNvSpPr>
          <p:nvPr>
            <p:ph type="title"/>
          </p:nvPr>
        </p:nvSpPr>
        <p:spPr>
          <a:xfrm>
            <a:off x="71535" y="1362270"/>
            <a:ext cx="4142792" cy="1265852"/>
          </a:xfrm>
        </p:spPr>
        <p:txBody>
          <a:bodyPr>
            <a:normAutofit fontScale="90000"/>
          </a:bodyPr>
          <a:lstStyle/>
          <a:p>
            <a:r>
              <a:rPr lang="en-IN" b="1" dirty="0"/>
              <a:t>Power BI Dashboard</a:t>
            </a:r>
          </a:p>
        </p:txBody>
      </p:sp>
      <p:pic>
        <p:nvPicPr>
          <p:cNvPr id="11" name="Picture 10">
            <a:extLst>
              <a:ext uri="{FF2B5EF4-FFF2-40B4-BE49-F238E27FC236}">
                <a16:creationId xmlns:a16="http://schemas.microsoft.com/office/drawing/2014/main" id="{A25CE4A0-0248-0F03-816A-EDAC19E6C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852" y="249594"/>
            <a:ext cx="1734157" cy="976604"/>
          </a:xfrm>
          <a:prstGeom prst="rect">
            <a:avLst/>
          </a:prstGeom>
        </p:spPr>
      </p:pic>
      <p:pic>
        <p:nvPicPr>
          <p:cNvPr id="4" name="Picture 3">
            <a:extLst>
              <a:ext uri="{FF2B5EF4-FFF2-40B4-BE49-F238E27FC236}">
                <a16:creationId xmlns:a16="http://schemas.microsoft.com/office/drawing/2014/main" id="{51F6B4F7-E8A2-7FCC-6382-EF8365C8F60B}"/>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8164286" y="3701920"/>
            <a:ext cx="3778899" cy="2883159"/>
          </a:xfrm>
          <a:prstGeom prst="rect">
            <a:avLst/>
          </a:prstGeom>
        </p:spPr>
      </p:pic>
    </p:spTree>
    <p:extLst>
      <p:ext uri="{BB962C8B-B14F-4D97-AF65-F5344CB8AC3E}">
        <p14:creationId xmlns:p14="http://schemas.microsoft.com/office/powerpoint/2010/main" val="2598159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EBB0-688D-0E33-8ECE-9B34BAD744CD}"/>
              </a:ext>
            </a:extLst>
          </p:cNvPr>
          <p:cNvSpPr>
            <a:spLocks noGrp="1"/>
          </p:cNvSpPr>
          <p:nvPr>
            <p:ph type="title"/>
          </p:nvPr>
        </p:nvSpPr>
        <p:spPr>
          <a:xfrm>
            <a:off x="844475" y="0"/>
            <a:ext cx="10353762" cy="970450"/>
          </a:xfrm>
        </p:spPr>
        <p:txBody>
          <a:bodyPr>
            <a:normAutofit/>
          </a:bodyPr>
          <a:lstStyle/>
          <a:p>
            <a:r>
              <a:rPr lang="en-IN" b="1" dirty="0"/>
              <a:t>Excel Dashboard</a:t>
            </a:r>
          </a:p>
        </p:txBody>
      </p:sp>
      <p:pic>
        <p:nvPicPr>
          <p:cNvPr id="4" name="Picture 3">
            <a:extLst>
              <a:ext uri="{FF2B5EF4-FFF2-40B4-BE49-F238E27FC236}">
                <a16:creationId xmlns:a16="http://schemas.microsoft.com/office/drawing/2014/main" id="{72E92D1C-F91C-241E-C436-414C66B70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1" y="1073020"/>
            <a:ext cx="11989837" cy="5784980"/>
          </a:xfrm>
          <a:prstGeom prst="rect">
            <a:avLst/>
          </a:prstGeom>
        </p:spPr>
      </p:pic>
      <p:pic>
        <p:nvPicPr>
          <p:cNvPr id="6" name="Picture 5">
            <a:extLst>
              <a:ext uri="{FF2B5EF4-FFF2-40B4-BE49-F238E27FC236}">
                <a16:creationId xmlns:a16="http://schemas.microsoft.com/office/drawing/2014/main" id="{9B8CDF83-2121-BBBA-0061-DD8F7CAAC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48" y="71082"/>
            <a:ext cx="877626" cy="828285"/>
          </a:xfrm>
          <a:prstGeom prst="rect">
            <a:avLst/>
          </a:prstGeom>
        </p:spPr>
      </p:pic>
    </p:spTree>
    <p:extLst>
      <p:ext uri="{BB962C8B-B14F-4D97-AF65-F5344CB8AC3E}">
        <p14:creationId xmlns:p14="http://schemas.microsoft.com/office/powerpoint/2010/main" val="21577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C0AF95-079F-D1EE-CC10-37B6ECF1A546}"/>
              </a:ext>
            </a:extLst>
          </p:cNvPr>
          <p:cNvSpPr>
            <a:spLocks noGrp="1"/>
          </p:cNvSpPr>
          <p:nvPr>
            <p:ph type="title"/>
          </p:nvPr>
        </p:nvSpPr>
        <p:spPr>
          <a:xfrm>
            <a:off x="1099458" y="146872"/>
            <a:ext cx="9590550" cy="562255"/>
          </a:xfrm>
        </p:spPr>
        <p:txBody>
          <a:bodyPr>
            <a:normAutofit fontScale="90000"/>
          </a:bodyPr>
          <a:lstStyle/>
          <a:p>
            <a:r>
              <a:rPr lang="en-IN" dirty="0"/>
              <a:t>MySQL  </a:t>
            </a:r>
          </a:p>
        </p:txBody>
      </p:sp>
      <p:sp>
        <p:nvSpPr>
          <p:cNvPr id="4" name="Text Placeholder 3">
            <a:extLst>
              <a:ext uri="{FF2B5EF4-FFF2-40B4-BE49-F238E27FC236}">
                <a16:creationId xmlns:a16="http://schemas.microsoft.com/office/drawing/2014/main" id="{B489E485-80E0-09A0-52E5-ED77E010AA96}"/>
              </a:ext>
            </a:extLst>
          </p:cNvPr>
          <p:cNvSpPr>
            <a:spLocks noGrp="1"/>
          </p:cNvSpPr>
          <p:nvPr>
            <p:ph type="body" idx="1"/>
          </p:nvPr>
        </p:nvSpPr>
        <p:spPr>
          <a:xfrm>
            <a:off x="83976" y="821094"/>
            <a:ext cx="12036489" cy="6036906"/>
          </a:xfrm>
        </p:spPr>
        <p:txBody>
          <a:bodyPr/>
          <a:lstStyle/>
          <a:p>
            <a:pPr algn="l"/>
            <a:r>
              <a:rPr lang="en-US" sz="2400" b="1" dirty="0"/>
              <a:t>-- </a:t>
            </a:r>
            <a:r>
              <a:rPr lang="en-US" b="1" dirty="0"/>
              <a:t>Avg Attrition by All Department</a:t>
            </a:r>
          </a:p>
          <a:p>
            <a:pPr algn="l"/>
            <a:r>
              <a:rPr lang="en-US" sz="1600" dirty="0"/>
              <a:t>select department, count(case when attrition = "yes" then 1 end) as AttritionCount,Count(*) as TotalEmployees,count(case when attrition = "yes" then 1 end)/count(*) * 100 as attritionratefrom hr1 a inner join hr2 b on a.EmployeeNumber=b.employee_id group by Department;</a:t>
            </a:r>
          </a:p>
          <a:p>
            <a:pPr algn="l"/>
            <a:r>
              <a:rPr lang="en-US" sz="1600" dirty="0"/>
              <a:t>-- </a:t>
            </a:r>
            <a:r>
              <a:rPr lang="en-US" b="1" dirty="0"/>
              <a:t>Average of Totalworkingyear by each department</a:t>
            </a:r>
          </a:p>
          <a:p>
            <a:pPr algn="l"/>
            <a:r>
              <a:rPr lang="en-US" sz="1600" dirty="0"/>
              <a:t>select department,avg(totalworkingyears) as TotalWorkingYears from hr1 a inner join hr2 b on a.employeenumber=b.employee_idgroup by department; </a:t>
            </a:r>
          </a:p>
          <a:p>
            <a:pPr algn="l"/>
            <a:r>
              <a:rPr lang="en-IN" sz="2400" b="1" dirty="0"/>
              <a:t>-- </a:t>
            </a:r>
            <a:r>
              <a:rPr lang="en-IN" b="1" dirty="0"/>
              <a:t>Attrition count vs YearsSinceLastPromotion</a:t>
            </a:r>
          </a:p>
          <a:p>
            <a:pPr algn="l"/>
            <a:r>
              <a:rPr lang="en-IN" sz="1600" dirty="0"/>
              <a:t>select sum(case when Attrition="Yes" then 1 end) as attrition ,count(YearsSinceLastPromotion) from hr1 a inner join hr2 b on a.EmployeeNumber=b.employee_id group by YearsSinceLastPromotionorder by YearsSinceLastPromotion desc;</a:t>
            </a:r>
          </a:p>
          <a:p>
            <a:pPr algn="l"/>
            <a:r>
              <a:rPr lang="en-US" b="1" dirty="0"/>
              <a:t>-- Attrition by job level</a:t>
            </a:r>
          </a:p>
          <a:p>
            <a:pPr algn="l"/>
            <a:r>
              <a:rPr lang="en-US" sz="1600" dirty="0"/>
              <a:t>select JobLevel,count(case when attrition="yes" then 1 end) as Attritioncount,count(*) as TotalEmployees,count(case when attrition = "yes" then 1 end) / count(*) *100 as Attritionratefrom hr1 ainner join hr2 b on a.EmployeeNumber=b.Employee_ID group by JobLevel order by attritionrate desc;</a:t>
            </a:r>
          </a:p>
          <a:p>
            <a:pPr algn="l"/>
            <a:r>
              <a:rPr lang="en-IN" sz="1600" dirty="0"/>
              <a:t>-- </a:t>
            </a:r>
            <a:r>
              <a:rPr lang="en-IN" b="1" dirty="0"/>
              <a:t>JobRole Vs WorklifeBalance</a:t>
            </a:r>
          </a:p>
          <a:p>
            <a:pPr algn="l"/>
            <a:r>
              <a:rPr lang="en-IN" sz="1600" dirty="0"/>
              <a:t>select Jobrole, sum(worklifebalance) as WorkLifeBalancefrom hr1 a inner join hr2 b on a.EmployeeNumber=b.Employee_ID group by jobrole;</a:t>
            </a:r>
          </a:p>
        </p:txBody>
      </p:sp>
      <p:pic>
        <p:nvPicPr>
          <p:cNvPr id="6" name="Picture 5">
            <a:extLst>
              <a:ext uri="{FF2B5EF4-FFF2-40B4-BE49-F238E27FC236}">
                <a16:creationId xmlns:a16="http://schemas.microsoft.com/office/drawing/2014/main" id="{52E4AF07-6370-153D-0B93-456DA3DB0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723" y="73435"/>
            <a:ext cx="1046195" cy="709127"/>
          </a:xfrm>
          <a:prstGeom prst="rect">
            <a:avLst/>
          </a:prstGeom>
        </p:spPr>
      </p:pic>
    </p:spTree>
    <p:extLst>
      <p:ext uri="{BB962C8B-B14F-4D97-AF65-F5344CB8AC3E}">
        <p14:creationId xmlns:p14="http://schemas.microsoft.com/office/powerpoint/2010/main" val="238261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6D58CC-04DB-F254-84EC-4B8EF2DC40E6}"/>
              </a:ext>
            </a:extLst>
          </p:cNvPr>
          <p:cNvSpPr>
            <a:spLocks noGrp="1"/>
          </p:cNvSpPr>
          <p:nvPr>
            <p:ph type="title"/>
          </p:nvPr>
        </p:nvSpPr>
        <p:spPr>
          <a:xfrm>
            <a:off x="811158" y="279919"/>
            <a:ext cx="10353762" cy="584719"/>
          </a:xfrm>
        </p:spPr>
        <p:txBody>
          <a:bodyPr>
            <a:normAutofit fontScale="90000"/>
          </a:bodyPr>
          <a:lstStyle/>
          <a:p>
            <a:pPr algn="ctr"/>
            <a:r>
              <a:rPr lang="en-IN" sz="3600" b="1" dirty="0">
                <a:effectLst/>
                <a:latin typeface="Calibri" panose="020F0502020204030204" pitchFamily="34" charset="0"/>
                <a:ea typeface="Calibri" panose="020F0502020204030204" pitchFamily="34" charset="0"/>
                <a:cs typeface="Times New Roman" panose="02020603050405020304" pitchFamily="18" charset="0"/>
              </a:rPr>
              <a:t>Recommendations</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Content Placeholder 5">
            <a:extLst>
              <a:ext uri="{FF2B5EF4-FFF2-40B4-BE49-F238E27FC236}">
                <a16:creationId xmlns:a16="http://schemas.microsoft.com/office/drawing/2014/main" id="{8CE4FCBC-BBC6-5E6F-BA67-F593027274E2}"/>
              </a:ext>
            </a:extLst>
          </p:cNvPr>
          <p:cNvSpPr>
            <a:spLocks noGrp="1"/>
          </p:cNvSpPr>
          <p:nvPr>
            <p:ph idx="1"/>
          </p:nvPr>
        </p:nvSpPr>
        <p:spPr>
          <a:xfrm>
            <a:off x="261257" y="634483"/>
            <a:ext cx="11831216" cy="5952930"/>
          </a:xfrm>
        </p:spPr>
        <p:txBody>
          <a:bodyPr>
            <a:normAutofit fontScale="92500" lnSpcReduction="10000"/>
          </a:bodyPr>
          <a:lstStyle/>
          <a:p>
            <a:pPr>
              <a:buFont typeface="Wingdings" panose="05000000000000000000" pitchFamily="2" charset="2"/>
              <a:buChar char="q"/>
            </a:pPr>
            <a:r>
              <a:rPr lang="en-US" sz="2200" b="1" dirty="0">
                <a:latin typeface="Arial Black" panose="020B0A04020102020204" pitchFamily="34" charset="0"/>
                <a:ea typeface="Calibri" panose="020F0502020204030204" pitchFamily="34" charset="0"/>
                <a:cs typeface="Calibri" panose="020F0502020204030204" pitchFamily="34" charset="0"/>
              </a:rPr>
              <a:t>Competitive Compensation:  </a:t>
            </a:r>
            <a:r>
              <a:rPr lang="en-US" sz="1700" b="1" dirty="0"/>
              <a:t>The data indicates that the average monthly income for employees in the R&amp;D and Software departments is relatively lower compared to other departments. To address this, the company should conduct a thorough salary analysis to ensure that the compensation offered to employees in these departments is competitive and aligns with industry standards.</a:t>
            </a:r>
          </a:p>
          <a:p>
            <a:pPr>
              <a:buFont typeface="Wingdings" panose="05000000000000000000" pitchFamily="2" charset="2"/>
              <a:buChar char="q"/>
            </a:pPr>
            <a:endParaRPr lang="en-US" sz="1800" b="1" dirty="0"/>
          </a:p>
          <a:p>
            <a:pPr>
              <a:buFont typeface="Wingdings" panose="05000000000000000000" pitchFamily="2" charset="2"/>
              <a:buChar char="q"/>
            </a:pPr>
            <a:r>
              <a:rPr lang="en-US" sz="1900" b="1" dirty="0">
                <a:latin typeface="Arial Black" panose="020B0A04020102020204" pitchFamily="34" charset="0"/>
              </a:rPr>
              <a:t>Career Growth Opportunities:  </a:t>
            </a:r>
            <a:r>
              <a:rPr lang="en-US" sz="1700" b="1" dirty="0"/>
              <a:t>High-performing employees are more likely to stay if they see clear career growth opportunities within the organization. Implement a well-defined career progression plan that provides employees in R&amp;D and Software departments with a clear path for advancement and development.</a:t>
            </a:r>
          </a:p>
          <a:p>
            <a:pPr marL="36900" indent="0">
              <a:buNone/>
            </a:pPr>
            <a:endParaRPr lang="en-US" sz="1800" b="1" dirty="0"/>
          </a:p>
          <a:p>
            <a:pPr>
              <a:buFont typeface="Wingdings" panose="05000000000000000000" pitchFamily="2" charset="2"/>
              <a:buChar char="q"/>
            </a:pPr>
            <a:r>
              <a:rPr lang="en-US" sz="1900" b="1" dirty="0">
                <a:latin typeface="Arial Black" panose="020B0A04020102020204" pitchFamily="34" charset="0"/>
              </a:rPr>
              <a:t>Employee Recognition and Rewards:  </a:t>
            </a:r>
            <a:r>
              <a:rPr lang="en-US" sz="1700" b="1" dirty="0"/>
              <a:t>Recognizing and rewarding employees' efforts and achievements can significantly improve their job satisfaction and motivation. Consider implementing an employee recognition program in these departments to acknowledge and celebrate employees' contributions.</a:t>
            </a:r>
          </a:p>
          <a:p>
            <a:pPr>
              <a:buFont typeface="Wingdings" panose="05000000000000000000" pitchFamily="2" charset="2"/>
              <a:buChar char="q"/>
            </a:pPr>
            <a:endParaRPr lang="en-US" sz="1800" b="1" dirty="0"/>
          </a:p>
          <a:p>
            <a:pPr>
              <a:buFont typeface="Wingdings" panose="05000000000000000000" pitchFamily="2" charset="2"/>
              <a:buChar char="q"/>
            </a:pPr>
            <a:r>
              <a:rPr lang="en-US" sz="1900" b="1" dirty="0">
                <a:latin typeface="Arial Black" panose="020B0A04020102020204" pitchFamily="34" charset="0"/>
              </a:rPr>
              <a:t>Work-Life Balance:  </a:t>
            </a:r>
            <a:r>
              <a:rPr lang="en-US" sz="1700" b="1" dirty="0"/>
              <a:t>The data suggests that work-life balance might be a concern, especially for healthcare representatives. Offer flexible working arrangements and promote a healthy work-life balance across all departments, including R&amp;D and Software.</a:t>
            </a:r>
          </a:p>
          <a:p>
            <a:pPr>
              <a:buFont typeface="Wingdings" panose="05000000000000000000" pitchFamily="2" charset="2"/>
              <a:buChar char="q"/>
            </a:pPr>
            <a:endParaRPr lang="en-US" sz="1800" b="1" dirty="0"/>
          </a:p>
          <a:p>
            <a:pPr>
              <a:buFont typeface="Wingdings" panose="05000000000000000000" pitchFamily="2" charset="2"/>
              <a:buChar char="q"/>
            </a:pPr>
            <a:r>
              <a:rPr lang="en-US" sz="1900" b="1" dirty="0">
                <a:latin typeface="Arial Black" panose="020B0A04020102020204" pitchFamily="34" charset="0"/>
              </a:rPr>
              <a:t>Retention Bonuses and Incentives:  </a:t>
            </a:r>
            <a:r>
              <a:rPr lang="en-US" sz="1700" b="1" dirty="0"/>
              <a:t>To encourage employees to stay with the company, consider offering retention bonuses or other incentives tied to their length of service. This can be particularly effective for employees with specialized skills in R&amp;D and Software.</a:t>
            </a:r>
          </a:p>
          <a:p>
            <a:endParaRPr lang="en-US" sz="1600" b="1" dirty="0"/>
          </a:p>
        </p:txBody>
      </p:sp>
    </p:spTree>
    <p:extLst>
      <p:ext uri="{BB962C8B-B14F-4D97-AF65-F5344CB8AC3E}">
        <p14:creationId xmlns:p14="http://schemas.microsoft.com/office/powerpoint/2010/main" val="395526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46512-3859-5407-1F6B-701AEF51B6B6}"/>
              </a:ext>
            </a:extLst>
          </p:cNvPr>
          <p:cNvSpPr>
            <a:spLocks noGrp="1"/>
          </p:cNvSpPr>
          <p:nvPr>
            <p:ph idx="1"/>
          </p:nvPr>
        </p:nvSpPr>
        <p:spPr>
          <a:xfrm>
            <a:off x="83976" y="65315"/>
            <a:ext cx="12027159" cy="6727372"/>
          </a:xfrm>
        </p:spPr>
        <p:txBody>
          <a:bodyPr>
            <a:normAutofit fontScale="92500" lnSpcReduction="10000"/>
          </a:bodyPr>
          <a:lstStyle/>
          <a:p>
            <a:pPr>
              <a:buFont typeface="Wingdings" panose="05000000000000000000" pitchFamily="2" charset="2"/>
              <a:buChar char="q"/>
            </a:pPr>
            <a:endParaRPr lang="en-US" sz="1400" b="1" dirty="0">
              <a:effectLst/>
            </a:endParaRPr>
          </a:p>
          <a:p>
            <a:pPr>
              <a:buFont typeface="Wingdings" panose="05000000000000000000" pitchFamily="2" charset="2"/>
              <a:buChar char="q"/>
            </a:pPr>
            <a:r>
              <a:rPr lang="en-US" sz="1900" b="1" dirty="0">
                <a:effectLst/>
                <a:latin typeface="Arial Black" panose="020B0A04020102020204" pitchFamily="34" charset="0"/>
              </a:rPr>
              <a:t>Exit Interviews and Feedback:  </a:t>
            </a:r>
            <a:r>
              <a:rPr lang="en-US" sz="1700" b="1" dirty="0">
                <a:effectLst/>
              </a:rPr>
              <a:t>Conduct exit interviews with employees who leave the organization to understand their reasons for departure. Use this feedback to identify trends and address any underlying issues in R&amp;D and Software departments that may be contributing to attrition.</a:t>
            </a:r>
          </a:p>
          <a:p>
            <a:pPr>
              <a:buFont typeface="Wingdings" panose="05000000000000000000" pitchFamily="2" charset="2"/>
              <a:buChar char="q"/>
            </a:pPr>
            <a:endParaRPr lang="en-US" sz="1800" b="1" dirty="0">
              <a:effectLst/>
            </a:endParaRPr>
          </a:p>
          <a:p>
            <a:pPr>
              <a:buFont typeface="Wingdings" panose="05000000000000000000" pitchFamily="2" charset="2"/>
              <a:buChar char="q"/>
            </a:pPr>
            <a:r>
              <a:rPr lang="en-US" sz="1900" b="1" dirty="0">
                <a:effectLst/>
                <a:latin typeface="Arial Black" panose="020B0A04020102020204" pitchFamily="34" charset="0"/>
              </a:rPr>
              <a:t>Employee Engagement Initiatives:  </a:t>
            </a:r>
            <a:r>
              <a:rPr lang="en-US" sz="1700" b="1" dirty="0">
                <a:effectLst/>
              </a:rPr>
              <a:t>Engaged employees are more likely to stay committed to their roles. Implement regular engagement surveys and focus groups to assess employee satisfaction and identify areas for improvement in R&amp;D and Software departments.</a:t>
            </a:r>
            <a:endParaRPr lang="en-US" sz="1800" b="1" dirty="0">
              <a:effectLst/>
            </a:endParaRPr>
          </a:p>
          <a:p>
            <a:pPr>
              <a:buFont typeface="Wingdings" panose="05000000000000000000" pitchFamily="2" charset="2"/>
              <a:buChar char="q"/>
            </a:pPr>
            <a:endParaRPr lang="en-US" sz="1800" b="1" dirty="0">
              <a:effectLst/>
            </a:endParaRPr>
          </a:p>
          <a:p>
            <a:pPr>
              <a:buFont typeface="Wingdings" panose="05000000000000000000" pitchFamily="2" charset="2"/>
              <a:buChar char="q"/>
            </a:pPr>
            <a:r>
              <a:rPr lang="en-US" sz="1900" b="1" dirty="0">
                <a:effectLst/>
                <a:latin typeface="Arial Black" panose="020B0A04020102020204" pitchFamily="34" charset="0"/>
              </a:rPr>
              <a:t>Training and Development:  </a:t>
            </a:r>
            <a:r>
              <a:rPr lang="en-US" sz="1700" b="1" dirty="0">
                <a:effectLst/>
              </a:rPr>
              <a:t>Invest in continuous training and development programs to enhance employees' skills and knowledge. This can increase their sense of value within the organization and improve their job satisfaction.</a:t>
            </a:r>
          </a:p>
          <a:p>
            <a:pPr>
              <a:buFont typeface="Wingdings" panose="05000000000000000000" pitchFamily="2" charset="2"/>
              <a:buChar char="q"/>
            </a:pPr>
            <a:endParaRPr lang="en-US" sz="1800" b="1" dirty="0">
              <a:effectLst/>
            </a:endParaRPr>
          </a:p>
          <a:p>
            <a:pPr>
              <a:buFont typeface="Wingdings" panose="05000000000000000000" pitchFamily="2" charset="2"/>
              <a:buChar char="q"/>
            </a:pPr>
            <a:r>
              <a:rPr lang="en-US" sz="1900" b="1" dirty="0">
                <a:effectLst/>
                <a:latin typeface="Arial Black" panose="020B0A04020102020204" pitchFamily="34" charset="0"/>
              </a:rPr>
              <a:t>Supportive Management:</a:t>
            </a:r>
            <a:r>
              <a:rPr lang="en-US" sz="1800" b="1" dirty="0">
                <a:effectLst/>
              </a:rPr>
              <a:t>  </a:t>
            </a:r>
            <a:r>
              <a:rPr lang="en-US" sz="1700" b="1" dirty="0">
                <a:effectLst/>
              </a:rPr>
              <a:t>Ensure that managers in R&amp;D and Software departments are trained to be supportive, understanding, and empathetic leaders. A positive relationship with management can significantly impact employee retention.</a:t>
            </a:r>
          </a:p>
          <a:p>
            <a:pPr>
              <a:buFont typeface="Wingdings" panose="05000000000000000000" pitchFamily="2" charset="2"/>
              <a:buChar char="q"/>
            </a:pPr>
            <a:endParaRPr lang="en-US" sz="1800" b="1" dirty="0">
              <a:effectLst/>
            </a:endParaRPr>
          </a:p>
          <a:p>
            <a:pPr>
              <a:buFont typeface="Wingdings" panose="05000000000000000000" pitchFamily="2" charset="2"/>
              <a:buChar char="q"/>
            </a:pPr>
            <a:r>
              <a:rPr lang="en-US" sz="1900" b="1" dirty="0">
                <a:effectLst/>
                <a:latin typeface="Arial Black" panose="020B0A04020102020204" pitchFamily="34" charset="0"/>
              </a:rPr>
              <a:t>Diverse and Inclusive Culture: </a:t>
            </a:r>
            <a:r>
              <a:rPr lang="en-US" sz="1700" b="1" dirty="0">
                <a:effectLst/>
              </a:rPr>
              <a:t>Foster a diverse and inclusive work environment where employees feel valued and respected, regardless of their background. An inclusive culture can help reduce turnover and improve overall employee satisfaction.</a:t>
            </a:r>
            <a:endParaRPr lang="en-US" sz="1800" b="1" dirty="0">
              <a:effectLst/>
            </a:endParaRPr>
          </a:p>
          <a:p>
            <a:pPr>
              <a:buFont typeface="Wingdings" panose="05000000000000000000" pitchFamily="2" charset="2"/>
              <a:buChar char="q"/>
            </a:pPr>
            <a:endParaRPr lang="en-US" sz="1800" b="1" dirty="0">
              <a:effectLst/>
            </a:endParaRPr>
          </a:p>
          <a:p>
            <a:pPr>
              <a:buFont typeface="Wingdings" panose="05000000000000000000" pitchFamily="2" charset="2"/>
              <a:buChar char="q"/>
            </a:pPr>
            <a:r>
              <a:rPr lang="en-US" sz="1800" b="1" dirty="0">
                <a:effectLst/>
              </a:rPr>
              <a:t>Remember, each department may have its unique challenges, so tailor these recommendations based on specific insights from each department's feedback and performance data. Regularly monitor the impact of these initiatives and make adjustments as needed to improve employee retention across the organization.</a:t>
            </a:r>
            <a:endParaRPr lang="en-IN" sz="1800" b="1" dirty="0">
              <a:effectLst/>
            </a:endParaRPr>
          </a:p>
          <a:p>
            <a:endParaRPr lang="en-IN" dirty="0"/>
          </a:p>
        </p:txBody>
      </p:sp>
    </p:spTree>
    <p:extLst>
      <p:ext uri="{BB962C8B-B14F-4D97-AF65-F5344CB8AC3E}">
        <p14:creationId xmlns:p14="http://schemas.microsoft.com/office/powerpoint/2010/main" val="248132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176697D-88B3-9A70-34E2-C37694DBEA60}"/>
              </a:ext>
            </a:extLst>
          </p:cNvPr>
          <p:cNvSpPr>
            <a:spLocks noGrp="1"/>
          </p:cNvSpPr>
          <p:nvPr>
            <p:ph type="title"/>
          </p:nvPr>
        </p:nvSpPr>
        <p:spPr>
          <a:xfrm>
            <a:off x="93306" y="83976"/>
            <a:ext cx="11961845" cy="6680717"/>
          </a:xfrm>
        </p:spPr>
        <p:txBody>
          <a:bodyPr>
            <a:normAutofit/>
          </a:bodyPr>
          <a:lstStyle/>
          <a:p>
            <a:pPr algn="l"/>
            <a:r>
              <a:rPr lang="en-US" b="1" dirty="0">
                <a:latin typeface="Calibri" panose="020F0502020204030204" pitchFamily="34" charset="0"/>
                <a:ea typeface="Calibri" panose="020F0502020204030204" pitchFamily="34" charset="0"/>
                <a:cs typeface="Calibri" panose="020F0502020204030204" pitchFamily="34" charset="0"/>
              </a:rPr>
              <a:t>Summary of Recommendations to Improve Employee Retention:</a:t>
            </a:r>
            <a:br>
              <a:rPr lang="en-US" sz="1800" b="1" dirty="0"/>
            </a:br>
            <a:br>
              <a:rPr lang="en-US" sz="1800" dirty="0"/>
            </a:br>
            <a:r>
              <a:rPr lang="en-US" sz="1800" dirty="0"/>
              <a:t>1.  Conduct a salary analysis to ensure competitive compensation in R&amp;D and Software departments.</a:t>
            </a:r>
            <a:br>
              <a:rPr lang="en-US" sz="1800" dirty="0"/>
            </a:br>
            <a:r>
              <a:rPr lang="en-US" sz="1800" dirty="0"/>
              <a:t>2.  Establish a clear career progression plan to offer growth opportunities.</a:t>
            </a:r>
            <a:br>
              <a:rPr lang="en-US" sz="1800" dirty="0"/>
            </a:br>
            <a:r>
              <a:rPr lang="en-US" sz="1800" dirty="0"/>
              <a:t>3.  Implement an employee recognition program to boost job satisfaction.</a:t>
            </a:r>
            <a:br>
              <a:rPr lang="en-US" sz="1800" dirty="0"/>
            </a:br>
            <a:r>
              <a:rPr lang="en-US" sz="1800" dirty="0"/>
              <a:t>4.  Offer flexible working arrangements to address work-life balance concerns.</a:t>
            </a:r>
            <a:br>
              <a:rPr lang="en-US" sz="1800" dirty="0"/>
            </a:br>
            <a:r>
              <a:rPr lang="en-US" sz="1800" dirty="0"/>
              <a:t>5.  Consider providing retention bonuses or incentives, particularly for specialized skills.</a:t>
            </a:r>
            <a:br>
              <a:rPr lang="en-US" sz="1800" dirty="0"/>
            </a:br>
            <a:r>
              <a:rPr lang="en-US" sz="1800" dirty="0"/>
              <a:t>6.  Conduct exit interviews and use feedback to make necessary improvements.</a:t>
            </a:r>
            <a:br>
              <a:rPr lang="en-US" sz="1800" dirty="0"/>
            </a:br>
            <a:r>
              <a:rPr lang="en-US" sz="1800" dirty="0"/>
              <a:t>7.  Implement engagement surveys and focus groups to assess employee satisfaction.</a:t>
            </a:r>
            <a:br>
              <a:rPr lang="en-US" sz="1800" dirty="0"/>
            </a:br>
            <a:r>
              <a:rPr lang="en-US" sz="1800" dirty="0"/>
              <a:t>8.  Invest in continuous training and development programs to enhance skills.</a:t>
            </a:r>
            <a:br>
              <a:rPr lang="en-US" sz="1800" dirty="0"/>
            </a:br>
            <a:r>
              <a:rPr lang="en-US" sz="1800" dirty="0"/>
              <a:t>9.  Provide training for managers to be supportive and empathetic leaders.</a:t>
            </a:r>
            <a:br>
              <a:rPr lang="en-US" sz="1800" dirty="0"/>
            </a:br>
            <a:r>
              <a:rPr lang="en-US" sz="1800" dirty="0"/>
              <a:t>10. Foster a diverse and inclusive work environment to promote employee satisfaction.</a:t>
            </a:r>
            <a:br>
              <a:rPr lang="en-US" sz="1800" dirty="0"/>
            </a:br>
            <a:br>
              <a:rPr lang="en-US" sz="1800" dirty="0"/>
            </a:br>
            <a:r>
              <a:rPr lang="en-US" sz="1800" dirty="0"/>
              <a:t>       By adopting these measures and adapting them based on department-specific insights, the company can enhance overall employee retention and create a positive work culture. Regular monitoring and adjustments will be crucial for long-term success in retaining valuable talent in R&amp;D and Software departments.</a:t>
            </a:r>
            <a:br>
              <a:rPr lang="en-IN" sz="800" dirty="0"/>
            </a:br>
            <a:endParaRPr lang="en-IN" sz="800" dirty="0"/>
          </a:p>
        </p:txBody>
      </p:sp>
    </p:spTree>
    <p:extLst>
      <p:ext uri="{BB962C8B-B14F-4D97-AF65-F5344CB8AC3E}">
        <p14:creationId xmlns:p14="http://schemas.microsoft.com/office/powerpoint/2010/main" val="714055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D9AC20-408A-A72B-E177-AA2B7F5B276C}"/>
              </a:ext>
            </a:extLst>
          </p:cNvPr>
          <p:cNvSpPr>
            <a:spLocks noGrp="1"/>
          </p:cNvSpPr>
          <p:nvPr>
            <p:ph type="title"/>
          </p:nvPr>
        </p:nvSpPr>
        <p:spPr>
          <a:xfrm>
            <a:off x="913795" y="609599"/>
            <a:ext cx="10353762" cy="5194041"/>
          </a:xfrm>
        </p:spPr>
        <p:txBody>
          <a:bodyPr>
            <a:normAutofit/>
          </a:bodyPr>
          <a:lstStyle/>
          <a:p>
            <a:r>
              <a:rPr lang="en-IN" sz="6000" b="1" dirty="0"/>
              <a:t>Thanks !</a:t>
            </a:r>
          </a:p>
        </p:txBody>
      </p:sp>
    </p:spTree>
    <p:extLst>
      <p:ext uri="{BB962C8B-B14F-4D97-AF65-F5344CB8AC3E}">
        <p14:creationId xmlns:p14="http://schemas.microsoft.com/office/powerpoint/2010/main" val="1339432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C303-B260-EBD3-A5E8-4017895055DE}"/>
              </a:ext>
            </a:extLst>
          </p:cNvPr>
          <p:cNvSpPr>
            <a:spLocks noGrp="1"/>
          </p:cNvSpPr>
          <p:nvPr>
            <p:ph type="title"/>
          </p:nvPr>
        </p:nvSpPr>
        <p:spPr/>
        <p:txBody>
          <a:bodyPr/>
          <a:lstStyle/>
          <a:p>
            <a:pPr algn="ctr"/>
            <a:r>
              <a:rPr lang="en-US" b="1" dirty="0"/>
              <a:t>Project Objectives</a:t>
            </a:r>
            <a:endParaRPr lang="en-IN" b="1" dirty="0"/>
          </a:p>
        </p:txBody>
      </p:sp>
      <p:sp>
        <p:nvSpPr>
          <p:cNvPr id="3" name="Content Placeholder 2">
            <a:extLst>
              <a:ext uri="{FF2B5EF4-FFF2-40B4-BE49-F238E27FC236}">
                <a16:creationId xmlns:a16="http://schemas.microsoft.com/office/drawing/2014/main" id="{3AE2DD4B-E3EB-F3DA-07B1-D2AE3164BCB8}"/>
              </a:ext>
            </a:extLst>
          </p:cNvPr>
          <p:cNvSpPr>
            <a:spLocks noGrp="1"/>
          </p:cNvSpPr>
          <p:nvPr>
            <p:ph idx="1"/>
          </p:nvPr>
        </p:nvSpPr>
        <p:spPr/>
        <p:txBody>
          <a:bodyPr/>
          <a:lstStyle/>
          <a:p>
            <a:pPr>
              <a:buFont typeface="Wingdings" panose="05000000000000000000" pitchFamily="2" charset="2"/>
              <a:buChar char="q"/>
            </a:pPr>
            <a:r>
              <a:rPr lang="en-US" dirty="0"/>
              <a:t>Enhancing Data Analysis and Decision-Making through Streamlined Data Processing and Interactive </a:t>
            </a:r>
          </a:p>
          <a:p>
            <a:pPr>
              <a:buFont typeface="Wingdings" panose="05000000000000000000" pitchFamily="2" charset="2"/>
              <a:buChar char="q"/>
            </a:pPr>
            <a:r>
              <a:rPr lang="en-US" sz="2400" b="1" dirty="0">
                <a:latin typeface="Arial Black" panose="020B0A04020102020204" pitchFamily="34" charset="0"/>
              </a:rPr>
              <a:t>Dashboards Overview: </a:t>
            </a:r>
          </a:p>
          <a:p>
            <a:pPr marL="36900" indent="0">
              <a:buNone/>
            </a:pPr>
            <a:r>
              <a:rPr lang="en-US" dirty="0"/>
              <a:t>                             The primary objective of this project is to leverage the combined power of MS Excel, MySQL, Tableau, and Power BI to enhance data analysis capabilities, improve data quality through cleaning and duplicate removal, and create interactive dashboards for efficient and data-driven decision-making. The project aims to streamline the data processing pipeline and deliver insightful visualizations to facilitate informed business decisions.</a:t>
            </a:r>
            <a:endParaRPr lang="en-IN" dirty="0"/>
          </a:p>
        </p:txBody>
      </p:sp>
    </p:spTree>
    <p:extLst>
      <p:ext uri="{BB962C8B-B14F-4D97-AF65-F5344CB8AC3E}">
        <p14:creationId xmlns:p14="http://schemas.microsoft.com/office/powerpoint/2010/main" val="510649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4A96-B161-E5D4-D35F-EA20502D96AA}"/>
              </a:ext>
            </a:extLst>
          </p:cNvPr>
          <p:cNvSpPr>
            <a:spLocks noGrp="1"/>
          </p:cNvSpPr>
          <p:nvPr>
            <p:ph type="title"/>
          </p:nvPr>
        </p:nvSpPr>
        <p:spPr/>
        <p:txBody>
          <a:bodyPr/>
          <a:lstStyle/>
          <a:p>
            <a:pPr algn="ctr"/>
            <a:r>
              <a:rPr lang="en-US" b="1" dirty="0"/>
              <a:t>Contents</a:t>
            </a:r>
            <a:endParaRPr lang="en-IN" b="1" dirty="0"/>
          </a:p>
        </p:txBody>
      </p:sp>
      <p:sp>
        <p:nvSpPr>
          <p:cNvPr id="3" name="Content Placeholder 2">
            <a:extLst>
              <a:ext uri="{FF2B5EF4-FFF2-40B4-BE49-F238E27FC236}">
                <a16:creationId xmlns:a16="http://schemas.microsoft.com/office/drawing/2014/main" id="{FF8A033A-FCB0-E542-4946-F82C26A54DB5}"/>
              </a:ext>
            </a:extLst>
          </p:cNvPr>
          <p:cNvSpPr>
            <a:spLocks noGrp="1"/>
          </p:cNvSpPr>
          <p:nvPr>
            <p:ph idx="1"/>
          </p:nvPr>
        </p:nvSpPr>
        <p:spPr>
          <a:xfrm>
            <a:off x="913795" y="1807094"/>
            <a:ext cx="10353762" cy="4058751"/>
          </a:xfrm>
        </p:spPr>
        <p:txBody>
          <a:bodyPr/>
          <a:lstStyle/>
          <a:p>
            <a:pPr>
              <a:buFont typeface="Wingdings" panose="05000000000000000000" pitchFamily="2" charset="2"/>
              <a:buChar char="q"/>
            </a:pPr>
            <a:r>
              <a:rPr lang="en-US" b="1" dirty="0"/>
              <a:t>KPI-1 : </a:t>
            </a:r>
            <a:r>
              <a:rPr lang="en-IN" dirty="0">
                <a:latin typeface="+mj-lt"/>
              </a:rPr>
              <a:t>Average Attrition rate for all Departments.</a:t>
            </a:r>
          </a:p>
          <a:p>
            <a:pPr>
              <a:buFont typeface="Wingdings" panose="05000000000000000000" pitchFamily="2" charset="2"/>
              <a:buChar char="q"/>
            </a:pPr>
            <a:r>
              <a:rPr lang="en-IN" b="1" dirty="0"/>
              <a:t>KPI-2 : </a:t>
            </a:r>
            <a:r>
              <a:rPr lang="en-IN" dirty="0">
                <a:latin typeface="+mj-lt"/>
              </a:rPr>
              <a:t>Average Hourly rate of Male Research Scientist.</a:t>
            </a:r>
          </a:p>
          <a:p>
            <a:pPr>
              <a:buFont typeface="Wingdings" panose="05000000000000000000" pitchFamily="2" charset="2"/>
              <a:buChar char="q"/>
            </a:pPr>
            <a:r>
              <a:rPr lang="en-IN" b="1" dirty="0"/>
              <a:t>KPI-3 : </a:t>
            </a:r>
            <a:r>
              <a:rPr lang="en-IN" dirty="0">
                <a:latin typeface="+mj-lt"/>
              </a:rPr>
              <a:t>Attrition rate Vs Monthly income stats.</a:t>
            </a:r>
          </a:p>
          <a:p>
            <a:pPr>
              <a:buFont typeface="Wingdings" panose="05000000000000000000" pitchFamily="2" charset="2"/>
              <a:buChar char="q"/>
            </a:pPr>
            <a:r>
              <a:rPr lang="en-IN" b="1" dirty="0"/>
              <a:t>KPI-4 : </a:t>
            </a:r>
            <a:r>
              <a:rPr lang="en-IN" dirty="0">
                <a:latin typeface="+mj-lt"/>
              </a:rPr>
              <a:t>Average working years for each Department.</a:t>
            </a:r>
          </a:p>
          <a:p>
            <a:pPr>
              <a:buFont typeface="Wingdings" panose="05000000000000000000" pitchFamily="2" charset="2"/>
              <a:buChar char="q"/>
            </a:pPr>
            <a:r>
              <a:rPr lang="en-IN" b="1" dirty="0"/>
              <a:t>KPI-5 : </a:t>
            </a:r>
            <a:r>
              <a:rPr lang="en-IN" dirty="0">
                <a:latin typeface="+mj-lt"/>
              </a:rPr>
              <a:t>Job Role Vs Work life balance.</a:t>
            </a:r>
          </a:p>
          <a:p>
            <a:pPr>
              <a:buFont typeface="Wingdings" panose="05000000000000000000" pitchFamily="2" charset="2"/>
              <a:buChar char="q"/>
            </a:pPr>
            <a:r>
              <a:rPr lang="en-IN" b="1" dirty="0"/>
              <a:t>KPI-6 : </a:t>
            </a:r>
            <a:r>
              <a:rPr lang="en-IN" dirty="0">
                <a:latin typeface="+mj-lt"/>
              </a:rPr>
              <a:t>Attrition rate Vs Year since last promotion relation.</a:t>
            </a:r>
          </a:p>
        </p:txBody>
      </p:sp>
    </p:spTree>
    <p:extLst>
      <p:ext uri="{BB962C8B-B14F-4D97-AF65-F5344CB8AC3E}">
        <p14:creationId xmlns:p14="http://schemas.microsoft.com/office/powerpoint/2010/main" val="49137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19E00-246D-1691-227D-A86816DB8467}"/>
              </a:ext>
            </a:extLst>
          </p:cNvPr>
          <p:cNvSpPr>
            <a:spLocks noGrp="1"/>
          </p:cNvSpPr>
          <p:nvPr>
            <p:ph type="title"/>
          </p:nvPr>
        </p:nvSpPr>
        <p:spPr/>
        <p:txBody>
          <a:bodyPr>
            <a:normAutofit/>
          </a:bodyPr>
          <a:lstStyle/>
          <a:p>
            <a:pPr algn="ctr"/>
            <a:r>
              <a:rPr lang="en-US" sz="4400" b="1" dirty="0">
                <a:latin typeface="+mn-lt"/>
              </a:rPr>
              <a:t>KPI-1</a:t>
            </a:r>
            <a:endParaRPr lang="en-IN" sz="4400" b="1" dirty="0">
              <a:latin typeface="+mn-lt"/>
            </a:endParaRPr>
          </a:p>
        </p:txBody>
      </p:sp>
      <p:sp>
        <p:nvSpPr>
          <p:cNvPr id="12" name="Content Placeholder 11">
            <a:extLst>
              <a:ext uri="{FF2B5EF4-FFF2-40B4-BE49-F238E27FC236}">
                <a16:creationId xmlns:a16="http://schemas.microsoft.com/office/drawing/2014/main" id="{64D52ACC-A80A-D028-3B16-61611794A99F}"/>
              </a:ext>
            </a:extLst>
          </p:cNvPr>
          <p:cNvSpPr>
            <a:spLocks noGrp="1"/>
          </p:cNvSpPr>
          <p:nvPr>
            <p:ph sz="half" idx="1"/>
          </p:nvPr>
        </p:nvSpPr>
        <p:spPr>
          <a:xfrm>
            <a:off x="293917" y="1580050"/>
            <a:ext cx="4995334" cy="4783428"/>
          </a:xfrm>
        </p:spPr>
        <p:txBody>
          <a:bodyPr>
            <a:normAutofit/>
          </a:bodyPr>
          <a:lstStyle/>
          <a:p>
            <a:pPr>
              <a:buFont typeface="Wingdings" panose="05000000000000000000" pitchFamily="2" charset="2"/>
              <a:buChar char="q"/>
            </a:pPr>
            <a:r>
              <a:rPr lang="en-IN" sz="2400" b="1" dirty="0"/>
              <a:t>Attrition rate vs Department</a:t>
            </a:r>
          </a:p>
          <a:p>
            <a:pPr marL="36900" indent="0">
              <a:buNone/>
            </a:pPr>
            <a:r>
              <a:rPr lang="en-US" sz="1900" dirty="0"/>
              <a:t>After closely monitoring the chat data, it is evident that the attrition rates vary across different departments within the organization. Among all the departments, the Research and Development (R&amp;D) department has recorded the highest attrition rate, standing at 51.21%. Following closely behind, the Software department has also experienced a significant attrition rate of 50.54%. On the other hand, the Hardware department has the lowest attrition rate among all departments, with a rate of 49.44%.</a:t>
            </a:r>
            <a:endParaRPr lang="en-IN" sz="1900" dirty="0"/>
          </a:p>
          <a:p>
            <a:pPr marL="0" indent="0">
              <a:buNone/>
            </a:pPr>
            <a:endParaRPr lang="en-IN" sz="2400" b="1" dirty="0"/>
          </a:p>
        </p:txBody>
      </p:sp>
      <p:pic>
        <p:nvPicPr>
          <p:cNvPr id="22" name="Content Placeholder 21">
            <a:extLst>
              <a:ext uri="{FF2B5EF4-FFF2-40B4-BE49-F238E27FC236}">
                <a16:creationId xmlns:a16="http://schemas.microsoft.com/office/drawing/2014/main" id="{B83142DF-5C7A-9DED-E187-47151ED39FF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93094" y="1580050"/>
            <a:ext cx="6643395" cy="4587485"/>
          </a:xfrm>
        </p:spPr>
      </p:pic>
    </p:spTree>
    <p:extLst>
      <p:ext uri="{BB962C8B-B14F-4D97-AF65-F5344CB8AC3E}">
        <p14:creationId xmlns:p14="http://schemas.microsoft.com/office/powerpoint/2010/main" val="178411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6905F-0195-5C90-DD2D-CDF3C01C9BCA}"/>
              </a:ext>
            </a:extLst>
          </p:cNvPr>
          <p:cNvSpPr>
            <a:spLocks noGrp="1"/>
          </p:cNvSpPr>
          <p:nvPr>
            <p:ph type="title"/>
          </p:nvPr>
        </p:nvSpPr>
        <p:spPr/>
        <p:txBody>
          <a:bodyPr>
            <a:normAutofit/>
          </a:bodyPr>
          <a:lstStyle/>
          <a:p>
            <a:pPr algn="ctr"/>
            <a:r>
              <a:rPr lang="en-IN" sz="4400" b="1" dirty="0">
                <a:latin typeface="+mn-lt"/>
              </a:rPr>
              <a:t>KPI-2</a:t>
            </a:r>
          </a:p>
        </p:txBody>
      </p:sp>
      <p:sp>
        <p:nvSpPr>
          <p:cNvPr id="3" name="Content Placeholder 2">
            <a:extLst>
              <a:ext uri="{FF2B5EF4-FFF2-40B4-BE49-F238E27FC236}">
                <a16:creationId xmlns:a16="http://schemas.microsoft.com/office/drawing/2014/main" id="{2C7B9CC2-841E-67BC-E792-39E2361AF6E3}"/>
              </a:ext>
            </a:extLst>
          </p:cNvPr>
          <p:cNvSpPr>
            <a:spLocks noGrp="1"/>
          </p:cNvSpPr>
          <p:nvPr>
            <p:ph sz="half" idx="1"/>
          </p:nvPr>
        </p:nvSpPr>
        <p:spPr>
          <a:xfrm>
            <a:off x="466531" y="1732449"/>
            <a:ext cx="5507761" cy="4058750"/>
          </a:xfrm>
        </p:spPr>
        <p:txBody>
          <a:bodyPr>
            <a:normAutofit/>
          </a:bodyPr>
          <a:lstStyle/>
          <a:p>
            <a:pPr>
              <a:buFont typeface="Wingdings" panose="05000000000000000000" pitchFamily="2" charset="2"/>
              <a:buChar char="q"/>
            </a:pPr>
            <a:r>
              <a:rPr lang="en-IN" sz="2400" b="1" dirty="0"/>
              <a:t> Average Hourly rate of Male Research Scientist</a:t>
            </a:r>
          </a:p>
          <a:p>
            <a:pPr>
              <a:buFont typeface="Wingdings" panose="05000000000000000000" pitchFamily="2" charset="2"/>
              <a:buChar char="q"/>
            </a:pPr>
            <a:endParaRPr lang="en-IN" sz="2400" b="1" dirty="0"/>
          </a:p>
          <a:p>
            <a:pPr marL="36900" indent="0">
              <a:buNone/>
            </a:pPr>
            <a:r>
              <a:rPr lang="en-US" dirty="0"/>
              <a:t>According to the available data, it has been found that male research scientists earn an average hourly rate of 114.45.</a:t>
            </a:r>
            <a:endParaRPr lang="en-IN" dirty="0"/>
          </a:p>
        </p:txBody>
      </p:sp>
      <p:graphicFrame>
        <p:nvGraphicFramePr>
          <p:cNvPr id="5" name="Content Placeholder 4">
            <a:extLst>
              <a:ext uri="{FF2B5EF4-FFF2-40B4-BE49-F238E27FC236}">
                <a16:creationId xmlns:a16="http://schemas.microsoft.com/office/drawing/2014/main" id="{D5046690-C4CB-A7AC-3E9D-C4AA429AACE0}"/>
              </a:ext>
            </a:extLst>
          </p:cNvPr>
          <p:cNvGraphicFramePr>
            <a:graphicFrameLocks noGrp="1"/>
          </p:cNvGraphicFramePr>
          <p:nvPr>
            <p:ph sz="half" idx="2"/>
          </p:nvPr>
        </p:nvGraphicFramePr>
        <p:xfrm>
          <a:off x="6202363" y="1731963"/>
          <a:ext cx="5065712" cy="4059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0800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3EA9-D30F-13F7-5737-2F0203A07946}"/>
              </a:ext>
            </a:extLst>
          </p:cNvPr>
          <p:cNvSpPr>
            <a:spLocks noGrp="1"/>
          </p:cNvSpPr>
          <p:nvPr>
            <p:ph type="title"/>
          </p:nvPr>
        </p:nvSpPr>
        <p:spPr/>
        <p:txBody>
          <a:bodyPr>
            <a:normAutofit/>
          </a:bodyPr>
          <a:lstStyle/>
          <a:p>
            <a:pPr algn="ctr"/>
            <a:r>
              <a:rPr lang="en-IN" sz="4400" b="1" dirty="0">
                <a:latin typeface="+mn-lt"/>
              </a:rPr>
              <a:t>KPI-3</a:t>
            </a:r>
          </a:p>
        </p:txBody>
      </p:sp>
      <p:sp>
        <p:nvSpPr>
          <p:cNvPr id="3" name="Content Placeholder 2">
            <a:extLst>
              <a:ext uri="{FF2B5EF4-FFF2-40B4-BE49-F238E27FC236}">
                <a16:creationId xmlns:a16="http://schemas.microsoft.com/office/drawing/2014/main" id="{80CA7A63-A6E1-A4BC-B2D4-AB4338E70DDD}"/>
              </a:ext>
            </a:extLst>
          </p:cNvPr>
          <p:cNvSpPr>
            <a:spLocks noGrp="1"/>
          </p:cNvSpPr>
          <p:nvPr>
            <p:ph sz="half" idx="1"/>
          </p:nvPr>
        </p:nvSpPr>
        <p:spPr>
          <a:xfrm>
            <a:off x="261257" y="1732448"/>
            <a:ext cx="5713035" cy="4596815"/>
          </a:xfrm>
        </p:spPr>
        <p:txBody>
          <a:bodyPr>
            <a:normAutofit/>
          </a:bodyPr>
          <a:lstStyle/>
          <a:p>
            <a:pPr>
              <a:buFont typeface="Wingdings" panose="05000000000000000000" pitchFamily="2" charset="2"/>
              <a:buChar char="q"/>
            </a:pPr>
            <a:r>
              <a:rPr lang="en-IN" sz="2400" b="1" dirty="0"/>
              <a:t>Average of Monthly Income and Attrition Rate By each Department</a:t>
            </a:r>
          </a:p>
          <a:p>
            <a:pPr marL="36900" indent="0">
              <a:buNone/>
            </a:pPr>
            <a:r>
              <a:rPr lang="en-US" dirty="0"/>
              <a:t>According to the analysis of the bar and line chart, it is evident that the Research and Development department receives a comparatively lower average monthly income of 25.80K. Additionally, this department experiences a significantly higher attrition rate of 51.21%. Following closely behind is the Software department, with an average monthly income of 26.03K and an attrition rate of 50.54%.</a:t>
            </a:r>
            <a:endParaRPr lang="en-IN" dirty="0"/>
          </a:p>
        </p:txBody>
      </p:sp>
      <p:pic>
        <p:nvPicPr>
          <p:cNvPr id="10" name="Content Placeholder 9">
            <a:extLst>
              <a:ext uri="{FF2B5EF4-FFF2-40B4-BE49-F238E27FC236}">
                <a16:creationId xmlns:a16="http://schemas.microsoft.com/office/drawing/2014/main" id="{09960824-726B-456B-D212-91E7EB43A54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02362" y="1580050"/>
            <a:ext cx="5989637" cy="4596815"/>
          </a:xfrm>
        </p:spPr>
      </p:pic>
    </p:spTree>
    <p:extLst>
      <p:ext uri="{BB962C8B-B14F-4D97-AF65-F5344CB8AC3E}">
        <p14:creationId xmlns:p14="http://schemas.microsoft.com/office/powerpoint/2010/main" val="366006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C5ED-86FE-B36E-208E-A41A438F6DAB}"/>
              </a:ext>
            </a:extLst>
          </p:cNvPr>
          <p:cNvSpPr>
            <a:spLocks noGrp="1"/>
          </p:cNvSpPr>
          <p:nvPr>
            <p:ph type="title"/>
          </p:nvPr>
        </p:nvSpPr>
        <p:spPr/>
        <p:txBody>
          <a:bodyPr>
            <a:normAutofit/>
          </a:bodyPr>
          <a:lstStyle/>
          <a:p>
            <a:pPr algn="ctr"/>
            <a:r>
              <a:rPr lang="en-IN" sz="4400" b="1" dirty="0">
                <a:latin typeface="+mn-lt"/>
              </a:rPr>
              <a:t>KPI-4</a:t>
            </a:r>
          </a:p>
        </p:txBody>
      </p:sp>
      <p:sp>
        <p:nvSpPr>
          <p:cNvPr id="3" name="Content Placeholder 2">
            <a:extLst>
              <a:ext uri="{FF2B5EF4-FFF2-40B4-BE49-F238E27FC236}">
                <a16:creationId xmlns:a16="http://schemas.microsoft.com/office/drawing/2014/main" id="{7A7F9678-A3B9-1626-9ECA-EFAD3068E989}"/>
              </a:ext>
            </a:extLst>
          </p:cNvPr>
          <p:cNvSpPr>
            <a:spLocks noGrp="1"/>
          </p:cNvSpPr>
          <p:nvPr>
            <p:ph sz="half" idx="1"/>
          </p:nvPr>
        </p:nvSpPr>
        <p:spPr>
          <a:xfrm>
            <a:off x="130629" y="1732448"/>
            <a:ext cx="5843663" cy="5125551"/>
          </a:xfrm>
        </p:spPr>
        <p:txBody>
          <a:bodyPr>
            <a:normAutofit/>
          </a:bodyPr>
          <a:lstStyle/>
          <a:p>
            <a:pPr>
              <a:buFont typeface="Wingdings" panose="05000000000000000000" pitchFamily="2" charset="2"/>
              <a:buChar char="q"/>
            </a:pPr>
            <a:r>
              <a:rPr lang="en-IN" sz="2400" b="1" dirty="0"/>
              <a:t>Average Working Year for Each Department</a:t>
            </a:r>
          </a:p>
          <a:p>
            <a:pPr marL="36900" indent="0">
              <a:buNone/>
            </a:pPr>
            <a:r>
              <a:rPr lang="en-US" sz="1800" dirty="0"/>
              <a:t>Based on the data depicted in the chart, it is evident that the software department exhibits the highest average total working years among all departments, standing at an impressive 20.65 years. Conversely, the research and development department demonstrates the lowest average working years at 20.30 years. These findings emphasize the substantial experience and longevity of the software department's workforce, while highlighting the relatively lower tenure within the research and development department. Such insights provide valuable information for assessing the departmental dynamics and potential areas of focus within the organization.</a:t>
            </a:r>
            <a:endParaRPr lang="en-IN" sz="1800" dirty="0"/>
          </a:p>
        </p:txBody>
      </p:sp>
      <p:pic>
        <p:nvPicPr>
          <p:cNvPr id="12" name="Content Placeholder 11">
            <a:extLst>
              <a:ext uri="{FF2B5EF4-FFF2-40B4-BE49-F238E27FC236}">
                <a16:creationId xmlns:a16="http://schemas.microsoft.com/office/drawing/2014/main" id="{813A9240-1E96-6ACA-696D-91F01E7E95D2}"/>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974292" y="1580050"/>
            <a:ext cx="6217708" cy="4963625"/>
          </a:xfrm>
        </p:spPr>
      </p:pic>
    </p:spTree>
    <p:extLst>
      <p:ext uri="{BB962C8B-B14F-4D97-AF65-F5344CB8AC3E}">
        <p14:creationId xmlns:p14="http://schemas.microsoft.com/office/powerpoint/2010/main" val="2013905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D849-D7F9-67BC-89FA-F14BE25A9DCC}"/>
              </a:ext>
            </a:extLst>
          </p:cNvPr>
          <p:cNvSpPr>
            <a:spLocks noGrp="1"/>
          </p:cNvSpPr>
          <p:nvPr>
            <p:ph type="title"/>
          </p:nvPr>
        </p:nvSpPr>
        <p:spPr>
          <a:xfrm>
            <a:off x="919119" y="214605"/>
            <a:ext cx="10353762" cy="970450"/>
          </a:xfrm>
        </p:spPr>
        <p:txBody>
          <a:bodyPr>
            <a:normAutofit/>
          </a:bodyPr>
          <a:lstStyle/>
          <a:p>
            <a:pPr algn="ctr"/>
            <a:r>
              <a:rPr lang="en-IN" sz="4400" b="1" dirty="0">
                <a:latin typeface="+mn-lt"/>
              </a:rPr>
              <a:t>KPI-5</a:t>
            </a:r>
          </a:p>
        </p:txBody>
      </p:sp>
      <p:sp>
        <p:nvSpPr>
          <p:cNvPr id="3" name="Content Placeholder 2">
            <a:extLst>
              <a:ext uri="{FF2B5EF4-FFF2-40B4-BE49-F238E27FC236}">
                <a16:creationId xmlns:a16="http://schemas.microsoft.com/office/drawing/2014/main" id="{60050A61-CE4E-5C00-46EC-6A04EF4E6382}"/>
              </a:ext>
            </a:extLst>
          </p:cNvPr>
          <p:cNvSpPr>
            <a:spLocks noGrp="1"/>
          </p:cNvSpPr>
          <p:nvPr>
            <p:ph sz="half" idx="1"/>
          </p:nvPr>
        </p:nvSpPr>
        <p:spPr>
          <a:xfrm>
            <a:off x="251927" y="1424538"/>
            <a:ext cx="5722365" cy="4910947"/>
          </a:xfrm>
        </p:spPr>
        <p:txBody>
          <a:bodyPr>
            <a:normAutofit fontScale="92500" lnSpcReduction="10000"/>
          </a:bodyPr>
          <a:lstStyle/>
          <a:p>
            <a:pPr>
              <a:buFont typeface="Wingdings" panose="05000000000000000000" pitchFamily="2" charset="2"/>
              <a:buChar char="q"/>
            </a:pPr>
            <a:r>
              <a:rPr lang="en-IN" sz="2800" b="1" dirty="0"/>
              <a:t>Job Role Vs Work Life Balance</a:t>
            </a:r>
          </a:p>
          <a:p>
            <a:pPr marL="36900" indent="0">
              <a:buNone/>
            </a:pPr>
            <a:r>
              <a:rPr lang="en-US" sz="2300" dirty="0"/>
              <a:t>A comprehensive analysis of work-life balance among different job roles reveals intriguing findings. Among the various professions studied, healthcare representatives seem to be grappling with a considerably poor work-life balance, with a staggering gap of 12.6k compared to other roles. In stark contrast, laboratory technicians emerge as the winners in this aspect, enjoying a superior work-life balance when compared to their peers. These results shed light on the importance of fostering healthier work-life integration and highlight the potential benefits of emulating practices from the laboratory technician role to enhance overall well-being across professions.</a:t>
            </a:r>
            <a:endParaRPr lang="en-IN" sz="2300" dirty="0"/>
          </a:p>
        </p:txBody>
      </p:sp>
      <p:pic>
        <p:nvPicPr>
          <p:cNvPr id="12" name="Content Placeholder 11">
            <a:extLst>
              <a:ext uri="{FF2B5EF4-FFF2-40B4-BE49-F238E27FC236}">
                <a16:creationId xmlns:a16="http://schemas.microsoft.com/office/drawing/2014/main" id="{66BCB5AD-2C94-9BA5-1AD5-D457F5102311}"/>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974292" y="1424538"/>
            <a:ext cx="6217708" cy="5340156"/>
          </a:xfrm>
        </p:spPr>
      </p:pic>
    </p:spTree>
    <p:extLst>
      <p:ext uri="{BB962C8B-B14F-4D97-AF65-F5344CB8AC3E}">
        <p14:creationId xmlns:p14="http://schemas.microsoft.com/office/powerpoint/2010/main" val="3287653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9B13-CA1F-7AB5-1B97-032D8BF5DD9A}"/>
              </a:ext>
            </a:extLst>
          </p:cNvPr>
          <p:cNvSpPr>
            <a:spLocks noGrp="1"/>
          </p:cNvSpPr>
          <p:nvPr>
            <p:ph type="title"/>
          </p:nvPr>
        </p:nvSpPr>
        <p:spPr>
          <a:xfrm>
            <a:off x="913795" y="289249"/>
            <a:ext cx="10353762" cy="1054359"/>
          </a:xfrm>
        </p:spPr>
        <p:txBody>
          <a:bodyPr anchor="ctr">
            <a:normAutofit/>
          </a:bodyPr>
          <a:lstStyle/>
          <a:p>
            <a:pPr algn="ctr"/>
            <a:r>
              <a:rPr lang="en-IN" sz="4400" b="1" dirty="0">
                <a:latin typeface="+mn-lt"/>
              </a:rPr>
              <a:t>KPI-6</a:t>
            </a:r>
          </a:p>
        </p:txBody>
      </p:sp>
      <p:sp>
        <p:nvSpPr>
          <p:cNvPr id="3" name="Content Placeholder 2">
            <a:extLst>
              <a:ext uri="{FF2B5EF4-FFF2-40B4-BE49-F238E27FC236}">
                <a16:creationId xmlns:a16="http://schemas.microsoft.com/office/drawing/2014/main" id="{CD270F2E-0B20-1C20-ADE1-3BFF951D4720}"/>
              </a:ext>
            </a:extLst>
          </p:cNvPr>
          <p:cNvSpPr>
            <a:spLocks noGrp="1"/>
          </p:cNvSpPr>
          <p:nvPr>
            <p:ph sz="half" idx="1"/>
          </p:nvPr>
        </p:nvSpPr>
        <p:spPr>
          <a:xfrm>
            <a:off x="307910" y="1580050"/>
            <a:ext cx="5443603" cy="4988701"/>
          </a:xfrm>
        </p:spPr>
        <p:txBody>
          <a:bodyPr>
            <a:normAutofit fontScale="92500" lnSpcReduction="20000"/>
          </a:bodyPr>
          <a:lstStyle/>
          <a:p>
            <a:pPr>
              <a:buFont typeface="Wingdings" panose="05000000000000000000" pitchFamily="2" charset="2"/>
              <a:buChar char="q"/>
            </a:pPr>
            <a:r>
              <a:rPr lang="en-IN" sz="2400" b="1" dirty="0"/>
              <a:t> Attrition rate vs Year Since Last Promotion</a:t>
            </a:r>
          </a:p>
          <a:p>
            <a:pPr marL="0" indent="0">
              <a:buNone/>
            </a:pPr>
            <a:endParaRPr lang="en-IN" dirty="0"/>
          </a:p>
          <a:p>
            <a:pPr marL="0" indent="0">
              <a:buNone/>
            </a:pPr>
            <a:r>
              <a:rPr lang="en-US" dirty="0"/>
              <a:t>According to the data analysis, the Hardware department has achieved a remarkable success in managing employee attrition with an impressively low rate of 49.44% following the last promotion. This result suggests that the promotion policy implemented in the Hardware department has proven to be highly effective in retaining employees and fostering a positive work environment.</a:t>
            </a:r>
          </a:p>
          <a:p>
            <a:pPr marL="0" indent="0">
              <a:buNone/>
            </a:pPr>
            <a:r>
              <a:rPr lang="en-US" dirty="0"/>
              <a:t>However, the Software department has faced challenges with the highest attrition rate of 50.54% after the last promotion. This indicates that the promotion policy in the Support department may need further examination and improvement to address the underlying factors contributing to employee turnover.</a:t>
            </a:r>
            <a:endParaRPr lang="en-IN" dirty="0"/>
          </a:p>
        </p:txBody>
      </p:sp>
      <p:pic>
        <p:nvPicPr>
          <p:cNvPr id="6" name="Content Placeholder 5">
            <a:extLst>
              <a:ext uri="{FF2B5EF4-FFF2-40B4-BE49-F238E27FC236}">
                <a16:creationId xmlns:a16="http://schemas.microsoft.com/office/drawing/2014/main" id="{DA400BC0-365A-B96D-C205-E6C211AA258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8244" y="1580050"/>
            <a:ext cx="6083559" cy="4774097"/>
          </a:xfrm>
        </p:spPr>
      </p:pic>
    </p:spTree>
    <p:extLst>
      <p:ext uri="{BB962C8B-B14F-4D97-AF65-F5344CB8AC3E}">
        <p14:creationId xmlns:p14="http://schemas.microsoft.com/office/powerpoint/2010/main" val="24540449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1891</TotalTime>
  <Words>1655</Words>
  <Application>Microsoft Office PowerPoint</Application>
  <PresentationFormat>Widescreen</PresentationFormat>
  <Paragraphs>82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 Black</vt:lpstr>
      <vt:lpstr>Calibri</vt:lpstr>
      <vt:lpstr>Calisto MT</vt:lpstr>
      <vt:lpstr>Wingdings</vt:lpstr>
      <vt:lpstr>Wingdings 2</vt:lpstr>
      <vt:lpstr>Slate</vt:lpstr>
      <vt:lpstr>HR Analytics Data Analyst P-186 </vt:lpstr>
      <vt:lpstr>Project Objectives</vt:lpstr>
      <vt:lpstr>Contents</vt:lpstr>
      <vt:lpstr>KPI-1</vt:lpstr>
      <vt:lpstr>KPI-2</vt:lpstr>
      <vt:lpstr>KPI-3</vt:lpstr>
      <vt:lpstr>KPI-4</vt:lpstr>
      <vt:lpstr>KPI-5</vt:lpstr>
      <vt:lpstr>KPI-6</vt:lpstr>
      <vt:lpstr>Tableau Dashboard</vt:lpstr>
      <vt:lpstr>Power BI Dashboard</vt:lpstr>
      <vt:lpstr>Excel Dashboard</vt:lpstr>
      <vt:lpstr>MySQL  </vt:lpstr>
      <vt:lpstr>Recommendations </vt:lpstr>
      <vt:lpstr>PowerPoint Presentation</vt:lpstr>
      <vt:lpstr>Summary of Recommendations to Improve Employee Retention:  1.  Conduct a salary analysis to ensure competitive compensation in R&amp;D and Software departments. 2.  Establish a clear career progression plan to offer growth opportunities. 3.  Implement an employee recognition program to boost job satisfaction. 4.  Offer flexible working arrangements to address work-life balance concerns. 5.  Consider providing retention bonuses or incentives, particularly for specialized skills. 6.  Conduct exit interviews and use feedback to make necessary improvements. 7.  Implement engagement surveys and focus groups to assess employee satisfaction. 8.  Invest in continuous training and development programs to enhance skills. 9.  Provide training for managers to be supportive and empathetic leaders. 10. Foster a diverse and inclusive work environment to promote employee satisfaction.         By adopting these measures and adapting them based on department-specific insights, the company can enhance overall employee retention and create a positive work culture. Regular monitoring and adjustments will be crucial for long-term success in retaining valuable talent in R&amp;D and Software departments. </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Analytics</dc:title>
  <dc:creator>naveendixit5456@gmail.com</dc:creator>
  <cp:lastModifiedBy>naveendixit5456@gmail.com</cp:lastModifiedBy>
  <cp:revision>28</cp:revision>
  <dcterms:created xsi:type="dcterms:W3CDTF">2023-07-27T07:31:08Z</dcterms:created>
  <dcterms:modified xsi:type="dcterms:W3CDTF">2023-07-29T17:09:50Z</dcterms:modified>
</cp:coreProperties>
</file>